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9"/>
  </p:notesMasterIdLst>
  <p:handoutMasterIdLst>
    <p:handoutMasterId r:id="rId30"/>
  </p:handoutMasterIdLst>
  <p:sldIdLst>
    <p:sldId id="1864" r:id="rId6"/>
    <p:sldId id="1867" r:id="rId7"/>
    <p:sldId id="1870" r:id="rId8"/>
    <p:sldId id="1884" r:id="rId9"/>
    <p:sldId id="1883" r:id="rId10"/>
    <p:sldId id="1885" r:id="rId11"/>
    <p:sldId id="1871" r:id="rId12"/>
    <p:sldId id="1877" r:id="rId13"/>
    <p:sldId id="1879" r:id="rId14"/>
    <p:sldId id="1880" r:id="rId15"/>
    <p:sldId id="1872" r:id="rId16"/>
    <p:sldId id="1873" r:id="rId17"/>
    <p:sldId id="1874" r:id="rId18"/>
    <p:sldId id="1875" r:id="rId19"/>
    <p:sldId id="1881" r:id="rId20"/>
    <p:sldId id="1882" r:id="rId21"/>
    <p:sldId id="1890" r:id="rId22"/>
    <p:sldId id="1876" r:id="rId23"/>
    <p:sldId id="1878" r:id="rId24"/>
    <p:sldId id="1889" r:id="rId25"/>
    <p:sldId id="1887" r:id="rId26"/>
    <p:sldId id="1888" r:id="rId27"/>
    <p:sldId id="1660"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8" autoAdjust="0"/>
    <p:restoredTop sz="80524" autoAdjust="0"/>
  </p:normalViewPr>
  <p:slideViewPr>
    <p:cSldViewPr snapToGrid="0">
      <p:cViewPr varScale="1">
        <p:scale>
          <a:sx n="89" d="100"/>
          <a:sy n="89" d="100"/>
        </p:scale>
        <p:origin x="908" y="4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7/8/2022 4:44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7/8/2022 4:44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the first student ambassador and student in person meetup event, its nice to see people out on a Tuesday evening, without further ado, lets begin the talk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7/8/2022 4:44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612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6936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78312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32273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94514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5727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70143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7/10/2022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6014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0863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tool we will look at is GitHub. This is a source control tool, if you are not familiar with git, git provides collaboration between software engineers, your source code is stored in a remote server and multiple software engineers can work on applying changes at the same time.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0544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first introduce myself, I’m Kenji, a beta Microsoft learn student ambassador, I’m studying computer science at the university of Manchester and I’m currently doing my placement as a </a:t>
            </a:r>
            <a:r>
              <a:rPr lang="en-US" dirty="0" err="1"/>
              <a:t>fullstack</a:t>
            </a:r>
            <a:r>
              <a:rPr lang="en-US" dirty="0"/>
              <a:t> engineer at Interact software.</a:t>
            </a:r>
          </a:p>
          <a:p>
            <a:endParaRPr lang="en-US" dirty="0"/>
          </a:p>
          <a:p>
            <a:r>
              <a:rPr lang="en-US" dirty="0"/>
              <a:t>I sound like I have a few things under my belt now, but to be honest, just one year ago, I was just an average university student, I wasn’t doing anything more than what was necessary to pass my first year, didn’t do much side projects or hackathons, I knew that I wanted to pursue a career in technology but to be honest, I wasn’t even sure where to even start, I was lost and spent a lot of time figuring out my path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7/8/2022 4:44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should you takeaway from this talk? Technology is a fast and evolving field, there is always something new everyday. All you need to do is to do this, learn something, doing something with it, use the tools when necessary, share the results on </a:t>
            </a:r>
            <a:r>
              <a:rPr lang="en-US" dirty="0" err="1"/>
              <a:t>Linkedin</a:t>
            </a:r>
            <a:r>
              <a:rPr lang="en-US" dirty="0"/>
              <a:t>, repeat and you will succeed. You have to remember that being good a good developer isn’t a destination, it is a journey. So be ready to learn something new everyday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7/10/2022 4:20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13959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worked for me, just one year ago, I started using GitHub actively, started doing some learn modules and also started using </a:t>
            </a:r>
            <a:r>
              <a:rPr lang="en-GB" dirty="0" err="1"/>
              <a:t>Linkedin</a:t>
            </a:r>
            <a:r>
              <a:rPr lang="en-GB" dirty="0"/>
              <a:t> actively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7/10/2022 4:47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29178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year later, I have a job and I am giving a talk here at the Microsoft Reactor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7/10/2022 3:40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56922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that’s it from me, I’ve made a GitHub Repo containing the contents of this talk, feel free to share it around. I didn’t have time to include a </a:t>
            </a:r>
            <a:r>
              <a:rPr lang="en-US" dirty="0" err="1"/>
              <a:t>QnA</a:t>
            </a:r>
            <a:r>
              <a:rPr lang="en-US" dirty="0"/>
              <a:t> session so if you all have any questions about any of the tools, the ambassadorship program or anything else, feel free to just ask me, I’ll be at the corner somewhere. Thank you for listening, remember to keep on learning.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7/10/2022 12:10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just dive straight to the problem here, that is technology is just so overwhelming. A career in tech is very flexible, you can get into pretty much any industry with a STEM degree, every industry needs technology right? As you can see, we are heading into industry 4.0, there are tons of options to pursue. But the tradeoff is that there are just so many options and choices to consider, you might be asking yourself:</a:t>
            </a:r>
          </a:p>
          <a:p>
            <a:pPr marL="171450" indent="-171450">
              <a:buFontTx/>
              <a:buChar char="-"/>
            </a:pPr>
            <a:r>
              <a:rPr lang="en-US" dirty="0"/>
              <a:t>How do I find out which field is right for me?</a:t>
            </a:r>
          </a:p>
          <a:p>
            <a:pPr marL="171450" indent="-171450">
              <a:buFontTx/>
              <a:buChar char="-"/>
            </a:pPr>
            <a:r>
              <a:rPr lang="en-US" dirty="0"/>
              <a:t>Which fields should I try out first? </a:t>
            </a:r>
          </a:p>
          <a:p>
            <a:pPr marL="171450" indent="-171450">
              <a:buFontTx/>
              <a:buChar char="-"/>
            </a:pPr>
            <a:r>
              <a:rPr lang="en-US" dirty="0"/>
              <a:t>Where can I learn about this</a:t>
            </a:r>
          </a:p>
          <a:p>
            <a:pPr marL="171450" indent="-171450">
              <a:buFontTx/>
              <a:buChar char="-"/>
            </a:pPr>
            <a:r>
              <a:rPr lang="en-US" dirty="0"/>
              <a:t>Do I even have time to try everything?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7629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consideration. What role is right for me? Do I want to be a dev? A data analyst? The worst feeling is when you don’t even know that the role exists? I didn’t know what a cloud architects is until I joined the ambassadors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11:48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295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after you’ve have decided the field or role, you are still bombarded with the options for the tools. There are so many tools that can be used to solve the same problem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11:39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7567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not all, you still have to think about how you can get the job itself, you have to be competitive, you need to find ways to make you and your CV stand out. If you are a student looking for a summer internship or taking a placement year, you somehow have to get all of this figured out even earlier, how is a student supposed to do all this? No one knows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4572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went through all of that myself and let me tell you, its not enjoyable. To save you all some time and sanity, I want to share with you all what I call the Microsoft student starter pack. This pack basically consists of the tools, resources and student opportunities you can take advantage of from Microsoft and its subsidiary companies. If you are new to technology, this would be a good place to start and if you have already been doing some stuff, here are some things that can enhance and accelerate your developer journey.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295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will look at is Microsoft Learn. Its Microsoft’s own learning platform where everyone has access to knowledge from cloud computing to software engineering to even non technical stuff. The content here are taught through individual modules, which usually </a:t>
            </a:r>
            <a:r>
              <a:rPr lang="en-US"/>
              <a:t>takes around an </a:t>
            </a:r>
            <a:r>
              <a:rPr lang="en-US" dirty="0"/>
              <a:t>hour long, and there is a knowledge test at the end of each module to reinforce the knowledge. </a:t>
            </a:r>
          </a:p>
          <a:p>
            <a:endParaRPr lang="en-US" dirty="0"/>
          </a:p>
          <a:p>
            <a:r>
              <a:rPr lang="en-US" dirty="0"/>
              <a:t>The nice thing about Microsoft Learn is that there are predefined pathways for you to follow to help you navigate through the content. There is also a gamification system where you can get badges and trophies for completing modules and there are also challenges every once in a while where you have a chance to win something if you complete them.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5698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Azure for Students. Azure is of course Microsoft’s cloud computing platform and deploying resources on Azure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7/9/2022 6:58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77530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istematic0.blogspot.com/2017/05/microsoft-visual-studio-code-vs-sublime.html" TargetMode="External"/><Relationship Id="rId9" Type="http://schemas.openxmlformats.org/officeDocument/2006/relationships/image" Target="../media/image21.png"/><Relationship Id="rId1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istematic0.blogspot.com/2017/05/microsoft-visual-studio-code-vs-sublime.html" TargetMode="Externa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875002"/>
            <a:ext cx="6637867" cy="553998"/>
          </a:xfrm>
        </p:spPr>
        <p:txBody>
          <a:bodyPr/>
          <a:lstStyle/>
          <a:p>
            <a:r>
              <a:rPr lang="en-US" dirty="0"/>
              <a:t>Microsoft Student Starter Pack</a:t>
            </a:r>
          </a:p>
        </p:txBody>
      </p:sp>
      <p:sp>
        <p:nvSpPr>
          <p:cNvPr id="5" name="Text Placeholder 4"/>
          <p:cNvSpPr>
            <a:spLocks noGrp="1"/>
          </p:cNvSpPr>
          <p:nvPr>
            <p:ph type="body" sz="quarter" idx="12"/>
          </p:nvPr>
        </p:nvSpPr>
        <p:spPr/>
        <p:txBody>
          <a:bodyPr/>
          <a:lstStyle/>
          <a:p>
            <a:r>
              <a:rPr lang="en-US" dirty="0"/>
              <a:t>Speaker: Kenji Phang</a:t>
            </a: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Exams</a:t>
            </a:r>
          </a:p>
        </p:txBody>
      </p:sp>
    </p:spTree>
    <p:extLst>
      <p:ext uri="{BB962C8B-B14F-4D97-AF65-F5344CB8AC3E}">
        <p14:creationId xmlns:p14="http://schemas.microsoft.com/office/powerpoint/2010/main" val="2870481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a:t>
            </a:r>
          </a:p>
        </p:txBody>
      </p:sp>
    </p:spTree>
    <p:extLst>
      <p:ext uri="{BB962C8B-B14F-4D97-AF65-F5344CB8AC3E}">
        <p14:creationId xmlns:p14="http://schemas.microsoft.com/office/powerpoint/2010/main" val="2746317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Student Developer Pack</a:t>
            </a:r>
          </a:p>
        </p:txBody>
      </p:sp>
    </p:spTree>
    <p:extLst>
      <p:ext uri="{BB962C8B-B14F-4D97-AF65-F5344CB8AC3E}">
        <p14:creationId xmlns:p14="http://schemas.microsoft.com/office/powerpoint/2010/main" val="2287380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 Code</a:t>
            </a:r>
          </a:p>
        </p:txBody>
      </p:sp>
    </p:spTree>
    <p:extLst>
      <p:ext uri="{BB962C8B-B14F-4D97-AF65-F5344CB8AC3E}">
        <p14:creationId xmlns:p14="http://schemas.microsoft.com/office/powerpoint/2010/main" val="108158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Studio</a:t>
            </a:r>
          </a:p>
        </p:txBody>
      </p:sp>
    </p:spTree>
    <p:extLst>
      <p:ext uri="{BB962C8B-B14F-4D97-AF65-F5344CB8AC3E}">
        <p14:creationId xmlns:p14="http://schemas.microsoft.com/office/powerpoint/2010/main" val="2196664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 Student Ambassadors</a:t>
            </a:r>
          </a:p>
        </p:txBody>
      </p:sp>
    </p:spTree>
    <p:extLst>
      <p:ext uri="{BB962C8B-B14F-4D97-AF65-F5344CB8AC3E}">
        <p14:creationId xmlns:p14="http://schemas.microsoft.com/office/powerpoint/2010/main" val="1365205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GitHub Campus Experts</a:t>
            </a:r>
          </a:p>
        </p:txBody>
      </p:sp>
    </p:spTree>
    <p:extLst>
      <p:ext uri="{BB962C8B-B14F-4D97-AF65-F5344CB8AC3E}">
        <p14:creationId xmlns:p14="http://schemas.microsoft.com/office/powerpoint/2010/main" val="379420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Imagine Cup</a:t>
            </a:r>
          </a:p>
        </p:txBody>
      </p:sp>
    </p:spTree>
    <p:extLst>
      <p:ext uri="{BB962C8B-B14F-4D97-AF65-F5344CB8AC3E}">
        <p14:creationId xmlns:p14="http://schemas.microsoft.com/office/powerpoint/2010/main" val="967655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Linkedin</a:t>
            </a:r>
            <a:endParaRPr lang="en-US" dirty="0"/>
          </a:p>
        </p:txBody>
      </p:sp>
    </p:spTree>
    <p:extLst>
      <p:ext uri="{BB962C8B-B14F-4D97-AF65-F5344CB8AC3E}">
        <p14:creationId xmlns:p14="http://schemas.microsoft.com/office/powerpoint/2010/main" val="1644909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Linkedin</a:t>
            </a:r>
            <a:r>
              <a:rPr lang="en-US" dirty="0"/>
              <a:t> Learning</a:t>
            </a:r>
          </a:p>
        </p:txBody>
      </p:sp>
    </p:spTree>
    <p:extLst>
      <p:ext uri="{BB962C8B-B14F-4D97-AF65-F5344CB8AC3E}">
        <p14:creationId xmlns:p14="http://schemas.microsoft.com/office/powerpoint/2010/main" val="1063361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Kenji.Info</a:t>
            </a:r>
            <a:endParaRPr lang="en-US" dirty="0"/>
          </a:p>
        </p:txBody>
      </p:sp>
      <p:sp>
        <p:nvSpPr>
          <p:cNvPr id="6" name="Text Placeholder 5"/>
          <p:cNvSpPr>
            <a:spLocks noGrp="1"/>
          </p:cNvSpPr>
          <p:nvPr>
            <p:ph type="body" sz="quarter" idx="10"/>
          </p:nvPr>
        </p:nvSpPr>
        <p:spPr>
          <a:xfrm>
            <a:off x="4718988" y="1931170"/>
            <a:ext cx="6618572" cy="1982081"/>
          </a:xfrm>
        </p:spPr>
        <p:txBody>
          <a:bodyPr/>
          <a:lstStyle/>
          <a:p>
            <a:pPr marL="457200" indent="-457200">
              <a:buFontTx/>
              <a:buChar char="-"/>
            </a:pPr>
            <a:r>
              <a:rPr lang="en-US" dirty="0"/>
              <a:t>Beta Microsoft Learn Ambassador </a:t>
            </a:r>
          </a:p>
          <a:p>
            <a:pPr marL="457200" indent="-457200">
              <a:buFontTx/>
              <a:buChar char="-"/>
            </a:pPr>
            <a:r>
              <a:rPr lang="en-US" dirty="0"/>
              <a:t>CS Student from the University of Manchester</a:t>
            </a:r>
          </a:p>
          <a:p>
            <a:pPr marL="457200" indent="-457200">
              <a:buFontTx/>
              <a:buChar char="-"/>
            </a:pPr>
            <a:r>
              <a:rPr lang="en-US" dirty="0"/>
              <a:t>Doing a placement as a </a:t>
            </a:r>
            <a:r>
              <a:rPr lang="en-US" dirty="0" err="1"/>
              <a:t>Fullstack</a:t>
            </a:r>
            <a:r>
              <a:rPr lang="en-US" dirty="0"/>
              <a:t> Engineer at Interact Software</a:t>
            </a:r>
          </a:p>
          <a:p>
            <a:pPr marL="457200" indent="-457200">
              <a:buFontTx/>
              <a:buChar char="-"/>
            </a:pPr>
            <a:r>
              <a:rPr lang="en-US" dirty="0"/>
              <a:t>Interests: .NET and Azure</a:t>
            </a:r>
          </a:p>
        </p:txBody>
      </p:sp>
      <p:pic>
        <p:nvPicPr>
          <p:cNvPr id="4" name="Picture 3" descr="A person with his arms crossed&#10;&#10;Description automatically generated with medium confidence">
            <a:extLst>
              <a:ext uri="{FF2B5EF4-FFF2-40B4-BE49-F238E27FC236}">
                <a16:creationId xmlns:a16="http://schemas.microsoft.com/office/drawing/2014/main" id="{81B52070-9D05-4F80-A6AB-C847B7BC1006}"/>
              </a:ext>
            </a:extLst>
          </p:cNvPr>
          <p:cNvPicPr>
            <a:picLocks noChangeAspect="1"/>
          </p:cNvPicPr>
          <p:nvPr/>
        </p:nvPicPr>
        <p:blipFill rotWithShape="1">
          <a:blip r:embed="rId3"/>
          <a:srcRect l="12294" r="12970"/>
          <a:stretch/>
        </p:blipFill>
        <p:spPr>
          <a:xfrm>
            <a:off x="587090" y="1434370"/>
            <a:ext cx="3391979" cy="4483310"/>
          </a:xfrm>
          <a:prstGeom prst="rect">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Takeaway</a:t>
            </a:r>
          </a:p>
        </p:txBody>
      </p:sp>
      <p:sp>
        <p:nvSpPr>
          <p:cNvPr id="3" name="Text Placeholder 2">
            <a:extLst>
              <a:ext uri="{FF2B5EF4-FFF2-40B4-BE49-F238E27FC236}">
                <a16:creationId xmlns:a16="http://schemas.microsoft.com/office/drawing/2014/main" id="{B4ADD13A-DEC5-4D27-B95F-13C0F2B8A49C}"/>
              </a:ext>
            </a:extLst>
          </p:cNvPr>
          <p:cNvSpPr>
            <a:spLocks noGrp="1"/>
          </p:cNvSpPr>
          <p:nvPr>
            <p:ph type="body" sz="quarter" idx="10"/>
          </p:nvPr>
        </p:nvSpPr>
        <p:spPr>
          <a:xfrm>
            <a:off x="1573966" y="2515418"/>
            <a:ext cx="1731167" cy="1292662"/>
          </a:xfrm>
        </p:spPr>
        <p:txBody>
          <a:bodyPr/>
          <a:lstStyle/>
          <a:p>
            <a:pPr algn="ctr"/>
            <a:r>
              <a:rPr lang="en-GB" dirty="0"/>
              <a:t>Learn something </a:t>
            </a:r>
          </a:p>
        </p:txBody>
      </p:sp>
      <p:sp>
        <p:nvSpPr>
          <p:cNvPr id="4" name="Text Placeholder 2">
            <a:extLst>
              <a:ext uri="{FF2B5EF4-FFF2-40B4-BE49-F238E27FC236}">
                <a16:creationId xmlns:a16="http://schemas.microsoft.com/office/drawing/2014/main" id="{2C17613F-E440-44EF-91F7-C234F99F38FA}"/>
              </a:ext>
            </a:extLst>
          </p:cNvPr>
          <p:cNvSpPr txBox="1">
            <a:spLocks/>
          </p:cNvSpPr>
          <p:nvPr/>
        </p:nvSpPr>
        <p:spPr>
          <a:xfrm>
            <a:off x="5037597" y="849325"/>
            <a:ext cx="182879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Do something</a:t>
            </a:r>
          </a:p>
        </p:txBody>
      </p:sp>
      <p:sp>
        <p:nvSpPr>
          <p:cNvPr id="5" name="Text Placeholder 2">
            <a:extLst>
              <a:ext uri="{FF2B5EF4-FFF2-40B4-BE49-F238E27FC236}">
                <a16:creationId xmlns:a16="http://schemas.microsoft.com/office/drawing/2014/main" id="{1F179B7D-7105-49C2-9980-F1FF0CA180E7}"/>
              </a:ext>
            </a:extLst>
          </p:cNvPr>
          <p:cNvSpPr txBox="1">
            <a:spLocks/>
          </p:cNvSpPr>
          <p:nvPr/>
        </p:nvSpPr>
        <p:spPr>
          <a:xfrm>
            <a:off x="8038326" y="2764974"/>
            <a:ext cx="222884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With</a:t>
            </a:r>
          </a:p>
        </p:txBody>
      </p:sp>
      <p:sp>
        <p:nvSpPr>
          <p:cNvPr id="6" name="Text Placeholder 2">
            <a:extLst>
              <a:ext uri="{FF2B5EF4-FFF2-40B4-BE49-F238E27FC236}">
                <a16:creationId xmlns:a16="http://schemas.microsoft.com/office/drawing/2014/main" id="{BC3CECAA-21A9-47C4-9305-EE8E194C98C3}"/>
              </a:ext>
            </a:extLst>
          </p:cNvPr>
          <p:cNvSpPr txBox="1">
            <a:spLocks/>
          </p:cNvSpPr>
          <p:nvPr/>
        </p:nvSpPr>
        <p:spPr>
          <a:xfrm>
            <a:off x="4910637" y="5140688"/>
            <a:ext cx="222884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Share it</a:t>
            </a:r>
          </a:p>
        </p:txBody>
      </p:sp>
      <p:pic>
        <p:nvPicPr>
          <p:cNvPr id="7" name="Picture 6" descr="A blue logo with white arrows&#10;&#10;Description automatically generated with low confidence">
            <a:extLst>
              <a:ext uri="{FF2B5EF4-FFF2-40B4-BE49-F238E27FC236}">
                <a16:creationId xmlns:a16="http://schemas.microsoft.com/office/drawing/2014/main" id="{F012C616-0A3C-49C3-8C86-E05ADA7C95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98266" y="3286369"/>
            <a:ext cx="746245" cy="746245"/>
          </a:xfrm>
          <a:prstGeom prst="rect">
            <a:avLst/>
          </a:prstGeom>
        </p:spPr>
      </p:pic>
      <p:pic>
        <p:nvPicPr>
          <p:cNvPr id="8" name="Picture 4" descr="Microsoft Learn Student Ambassadors BUP - Posts | Facebook">
            <a:extLst>
              <a:ext uri="{FF2B5EF4-FFF2-40B4-BE49-F238E27FC236}">
                <a16:creationId xmlns:a16="http://schemas.microsoft.com/office/drawing/2014/main" id="{31FC0332-0832-47E1-B431-9B9D72CC28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26" t="18930" r="19337" b="20364"/>
          <a:stretch/>
        </p:blipFill>
        <p:spPr bwMode="auto">
          <a:xfrm>
            <a:off x="5658978" y="1717312"/>
            <a:ext cx="874043" cy="897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GitHub Logos and Usage · GitHub">
            <a:extLst>
              <a:ext uri="{FF2B5EF4-FFF2-40B4-BE49-F238E27FC236}">
                <a16:creationId xmlns:a16="http://schemas.microsoft.com/office/drawing/2014/main" id="{1853829E-07F5-439D-83B2-A4522C4141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5653" y="3195861"/>
            <a:ext cx="875277" cy="8752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Microsoft Learn by Kurtis Beavers on Dribbble">
            <a:extLst>
              <a:ext uri="{FF2B5EF4-FFF2-40B4-BE49-F238E27FC236}">
                <a16:creationId xmlns:a16="http://schemas.microsoft.com/office/drawing/2014/main" id="{076BBCAA-C69B-4E9B-93E5-AE4A746E56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14" t="28178" r="7193" b="23605"/>
          <a:stretch/>
        </p:blipFill>
        <p:spPr bwMode="auto">
          <a:xfrm>
            <a:off x="1602893" y="3438049"/>
            <a:ext cx="1731167" cy="7400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inkedin - Free social media icons">
            <a:extLst>
              <a:ext uri="{FF2B5EF4-FFF2-40B4-BE49-F238E27FC236}">
                <a16:creationId xmlns:a16="http://schemas.microsoft.com/office/drawing/2014/main" id="{B92379E5-E300-436E-B09B-BF7CE52AF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5870" y="5737098"/>
            <a:ext cx="636239" cy="6362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Partners - GitHub Education">
            <a:extLst>
              <a:ext uri="{FF2B5EF4-FFF2-40B4-BE49-F238E27FC236}">
                <a16:creationId xmlns:a16="http://schemas.microsoft.com/office/drawing/2014/main" id="{264833D8-B336-4C22-ACB8-52A7E9ADC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229" y="4071906"/>
            <a:ext cx="830848" cy="957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GitHub Campus Experts · GitHub">
            <a:extLst>
              <a:ext uri="{FF2B5EF4-FFF2-40B4-BE49-F238E27FC236}">
                <a16:creationId xmlns:a16="http://schemas.microsoft.com/office/drawing/2014/main" id="{921CD2B0-DB6C-489A-8F7C-7EA46E733E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8359" y="1767375"/>
            <a:ext cx="874043" cy="87404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GitHub logo">
            <a:extLst>
              <a:ext uri="{FF2B5EF4-FFF2-40B4-BE49-F238E27FC236}">
                <a16:creationId xmlns:a16="http://schemas.microsoft.com/office/drawing/2014/main" id="{D6C44800-66D9-4FFB-BD2F-8D10CBCADD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0767" y="4071138"/>
            <a:ext cx="1995418" cy="57628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LinkedIn Learning - Online courses platform - Al-Fanar Media">
            <a:extLst>
              <a:ext uri="{FF2B5EF4-FFF2-40B4-BE49-F238E27FC236}">
                <a16:creationId xmlns:a16="http://schemas.microsoft.com/office/drawing/2014/main" id="{4E258A4C-C6B0-4040-BEED-F4793016118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393" t="36092" r="23357" b="38058"/>
          <a:stretch/>
        </p:blipFill>
        <p:spPr bwMode="auto">
          <a:xfrm>
            <a:off x="1555332" y="4697406"/>
            <a:ext cx="1826288" cy="44328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ine Cup logo – Imagine Cup 2017">
            <a:extLst>
              <a:ext uri="{FF2B5EF4-FFF2-40B4-BE49-F238E27FC236}">
                <a16:creationId xmlns:a16="http://schemas.microsoft.com/office/drawing/2014/main" id="{11E4BAA4-DD8F-48A1-8079-97596D35EB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51763" y="2806941"/>
            <a:ext cx="1907981" cy="5276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Microsoft Certifications | Microsoft Docs">
            <a:extLst>
              <a:ext uri="{FF2B5EF4-FFF2-40B4-BE49-F238E27FC236}">
                <a16:creationId xmlns:a16="http://schemas.microsoft.com/office/drawing/2014/main" id="{3FC6D9B2-1110-411C-8119-2EDF2481D7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2305" y="1734862"/>
            <a:ext cx="862131" cy="862131"/>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Circular 41">
            <a:extLst>
              <a:ext uri="{FF2B5EF4-FFF2-40B4-BE49-F238E27FC236}">
                <a16:creationId xmlns:a16="http://schemas.microsoft.com/office/drawing/2014/main" id="{E1D529C9-C437-4C15-B487-5C21A6269F1E}"/>
              </a:ext>
            </a:extLst>
          </p:cNvPr>
          <p:cNvSpPr/>
          <p:nvPr/>
        </p:nvSpPr>
        <p:spPr>
          <a:xfrm rot="2529576">
            <a:off x="3601762" y="1336850"/>
            <a:ext cx="5419090" cy="5419090"/>
          </a:xfrm>
          <a:prstGeom prst="circularArrow">
            <a:avLst>
              <a:gd name="adj1" fmla="val 6898"/>
              <a:gd name="adj2" fmla="val 465012"/>
              <a:gd name="adj3" fmla="val 550847"/>
              <a:gd name="adj4" fmla="val 205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Arrow: Circular 42">
            <a:extLst>
              <a:ext uri="{FF2B5EF4-FFF2-40B4-BE49-F238E27FC236}">
                <a16:creationId xmlns:a16="http://schemas.microsoft.com/office/drawing/2014/main" id="{4ED4E44F-2C7F-42C6-B8B8-E282C0FB3761}"/>
              </a:ext>
            </a:extLst>
          </p:cNvPr>
          <p:cNvSpPr/>
          <p:nvPr/>
        </p:nvSpPr>
        <p:spPr>
          <a:xfrm rot="2369311">
            <a:off x="3054886" y="1142120"/>
            <a:ext cx="5419090" cy="5419090"/>
          </a:xfrm>
          <a:prstGeom prst="circularArrow">
            <a:avLst>
              <a:gd name="adj1" fmla="val 6898"/>
              <a:gd name="adj2" fmla="val 465012"/>
              <a:gd name="adj3" fmla="val 5950847"/>
              <a:gd name="adj4" fmla="val 4266160"/>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Arrow: Circular 43">
            <a:extLst>
              <a:ext uri="{FF2B5EF4-FFF2-40B4-BE49-F238E27FC236}">
                <a16:creationId xmlns:a16="http://schemas.microsoft.com/office/drawing/2014/main" id="{16D16264-E478-44B8-8193-14807E978117}"/>
              </a:ext>
            </a:extLst>
          </p:cNvPr>
          <p:cNvSpPr/>
          <p:nvPr/>
        </p:nvSpPr>
        <p:spPr>
          <a:xfrm rot="2779444">
            <a:off x="2779639" y="1245988"/>
            <a:ext cx="5419090" cy="5419090"/>
          </a:xfrm>
          <a:prstGeom prst="circularArrow">
            <a:avLst>
              <a:gd name="adj1" fmla="val 6898"/>
              <a:gd name="adj2" fmla="val 465012"/>
              <a:gd name="adj3" fmla="val 11350847"/>
              <a:gd name="adj4" fmla="val 97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Arrow: Circular 44">
            <a:extLst>
              <a:ext uri="{FF2B5EF4-FFF2-40B4-BE49-F238E27FC236}">
                <a16:creationId xmlns:a16="http://schemas.microsoft.com/office/drawing/2014/main" id="{CDC321FD-F952-4B01-8BC3-B71793F49507}"/>
              </a:ext>
            </a:extLst>
          </p:cNvPr>
          <p:cNvSpPr/>
          <p:nvPr/>
        </p:nvSpPr>
        <p:spPr>
          <a:xfrm rot="2580435">
            <a:off x="3986523" y="1098534"/>
            <a:ext cx="5419090" cy="5419090"/>
          </a:xfrm>
          <a:prstGeom prst="circularArrow">
            <a:avLst>
              <a:gd name="adj1" fmla="val 6898"/>
              <a:gd name="adj2" fmla="val 465012"/>
              <a:gd name="adj3" fmla="val 16750847"/>
              <a:gd name="adj4" fmla="val 15184141"/>
              <a:gd name="adj5" fmla="val 8047"/>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5971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7F5311F6-B4D7-40DC-A0EF-0FE414B64FFC}"/>
              </a:ext>
            </a:extLst>
          </p:cNvPr>
          <p:cNvSpPr>
            <a:spLocks noGrp="1"/>
          </p:cNvSpPr>
          <p:nvPr>
            <p:ph type="title"/>
          </p:nvPr>
        </p:nvSpPr>
        <p:spPr>
          <a:xfrm>
            <a:off x="588263" y="450056"/>
            <a:ext cx="11018520" cy="553998"/>
          </a:xfrm>
        </p:spPr>
        <p:txBody>
          <a:bodyPr/>
          <a:lstStyle/>
          <a:p>
            <a:r>
              <a:rPr lang="en-US" dirty="0"/>
              <a:t>It works – One year ago</a:t>
            </a:r>
          </a:p>
        </p:txBody>
      </p:sp>
      <p:pic>
        <p:nvPicPr>
          <p:cNvPr id="9" name="Picture 8">
            <a:extLst>
              <a:ext uri="{FF2B5EF4-FFF2-40B4-BE49-F238E27FC236}">
                <a16:creationId xmlns:a16="http://schemas.microsoft.com/office/drawing/2014/main" id="{108F0187-7C78-44D1-8584-2CCAD90FC97D}"/>
              </a:ext>
            </a:extLst>
          </p:cNvPr>
          <p:cNvPicPr>
            <a:picLocks noChangeAspect="1"/>
          </p:cNvPicPr>
          <p:nvPr/>
        </p:nvPicPr>
        <p:blipFill>
          <a:blip r:embed="rId3"/>
          <a:stretch>
            <a:fillRect/>
          </a:stretch>
        </p:blipFill>
        <p:spPr>
          <a:xfrm>
            <a:off x="740475" y="1366937"/>
            <a:ext cx="7251450" cy="1749828"/>
          </a:xfrm>
          <a:prstGeom prst="rect">
            <a:avLst/>
          </a:prstGeom>
        </p:spPr>
      </p:pic>
      <p:pic>
        <p:nvPicPr>
          <p:cNvPr id="10" name="Picture 9">
            <a:extLst>
              <a:ext uri="{FF2B5EF4-FFF2-40B4-BE49-F238E27FC236}">
                <a16:creationId xmlns:a16="http://schemas.microsoft.com/office/drawing/2014/main" id="{9FA3F1C3-872E-41AC-AE59-D17F7FE81C6E}"/>
              </a:ext>
            </a:extLst>
          </p:cNvPr>
          <p:cNvPicPr>
            <a:picLocks noChangeAspect="1"/>
          </p:cNvPicPr>
          <p:nvPr/>
        </p:nvPicPr>
        <p:blipFill>
          <a:blip r:embed="rId4"/>
          <a:stretch>
            <a:fillRect/>
          </a:stretch>
        </p:blipFill>
        <p:spPr>
          <a:xfrm>
            <a:off x="7656841" y="3472504"/>
            <a:ext cx="3305805" cy="3009231"/>
          </a:xfrm>
          <a:prstGeom prst="rect">
            <a:avLst/>
          </a:prstGeom>
        </p:spPr>
      </p:pic>
      <p:pic>
        <p:nvPicPr>
          <p:cNvPr id="11" name="Picture 10">
            <a:extLst>
              <a:ext uri="{FF2B5EF4-FFF2-40B4-BE49-F238E27FC236}">
                <a16:creationId xmlns:a16="http://schemas.microsoft.com/office/drawing/2014/main" id="{B3530D78-E35E-41D0-8F5F-536ED0AE4540}"/>
              </a:ext>
            </a:extLst>
          </p:cNvPr>
          <p:cNvPicPr>
            <a:picLocks noChangeAspect="1"/>
          </p:cNvPicPr>
          <p:nvPr/>
        </p:nvPicPr>
        <p:blipFill>
          <a:blip r:embed="rId5"/>
          <a:stretch>
            <a:fillRect/>
          </a:stretch>
        </p:blipFill>
        <p:spPr>
          <a:xfrm>
            <a:off x="740475" y="3472504"/>
            <a:ext cx="5862150" cy="2952972"/>
          </a:xfrm>
          <a:prstGeom prst="rect">
            <a:avLst/>
          </a:prstGeom>
        </p:spPr>
      </p:pic>
    </p:spTree>
    <p:extLst>
      <p:ext uri="{BB962C8B-B14F-4D97-AF65-F5344CB8AC3E}">
        <p14:creationId xmlns:p14="http://schemas.microsoft.com/office/powerpoint/2010/main" val="25268073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7F5311F6-B4D7-40DC-A0EF-0FE414B64FFC}"/>
              </a:ext>
            </a:extLst>
          </p:cNvPr>
          <p:cNvSpPr>
            <a:spLocks noGrp="1"/>
          </p:cNvSpPr>
          <p:nvPr>
            <p:ph type="title"/>
          </p:nvPr>
        </p:nvSpPr>
        <p:spPr>
          <a:xfrm>
            <a:off x="588263" y="450056"/>
            <a:ext cx="11018520" cy="553998"/>
          </a:xfrm>
        </p:spPr>
        <p:txBody>
          <a:bodyPr/>
          <a:lstStyle/>
          <a:p>
            <a:r>
              <a:rPr lang="en-US" dirty="0"/>
              <a:t>It works – Now</a:t>
            </a:r>
          </a:p>
        </p:txBody>
      </p:sp>
      <p:pic>
        <p:nvPicPr>
          <p:cNvPr id="3" name="Picture 2">
            <a:extLst>
              <a:ext uri="{FF2B5EF4-FFF2-40B4-BE49-F238E27FC236}">
                <a16:creationId xmlns:a16="http://schemas.microsoft.com/office/drawing/2014/main" id="{42E471EA-7885-4BD7-8E8A-3D2B156EFD5A}"/>
              </a:ext>
            </a:extLst>
          </p:cNvPr>
          <p:cNvPicPr>
            <a:picLocks noChangeAspect="1"/>
          </p:cNvPicPr>
          <p:nvPr/>
        </p:nvPicPr>
        <p:blipFill rotWithShape="1">
          <a:blip r:embed="rId3"/>
          <a:srcRect b="16176"/>
          <a:stretch/>
        </p:blipFill>
        <p:spPr>
          <a:xfrm>
            <a:off x="1306205" y="1500188"/>
            <a:ext cx="3651558" cy="4576339"/>
          </a:xfrm>
          <a:prstGeom prst="rect">
            <a:avLst/>
          </a:prstGeom>
        </p:spPr>
      </p:pic>
      <p:pic>
        <p:nvPicPr>
          <p:cNvPr id="8194" name="Picture 2" descr="See the source image">
            <a:extLst>
              <a:ext uri="{FF2B5EF4-FFF2-40B4-BE49-F238E27FC236}">
                <a16:creationId xmlns:a16="http://schemas.microsoft.com/office/drawing/2014/main" id="{598F1B3F-5462-4B08-A5DA-FBE51C5F1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2092" y="1363643"/>
            <a:ext cx="1871314" cy="18713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icrosoft Certified: Azure Fundamentals">
            <a:extLst>
              <a:ext uri="{FF2B5EF4-FFF2-40B4-BE49-F238E27FC236}">
                <a16:creationId xmlns:a16="http://schemas.microsoft.com/office/drawing/2014/main" id="{71972AAA-2AAA-48E2-8155-94B00E037C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930" y="3788357"/>
            <a:ext cx="2240756" cy="224075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soft Learn Student Ambassadors">
            <a:extLst>
              <a:ext uri="{FF2B5EF4-FFF2-40B4-BE49-F238E27FC236}">
                <a16:creationId xmlns:a16="http://schemas.microsoft.com/office/drawing/2014/main" id="{27DDDEE2-E990-4A37-9AF3-0D7FB9C30A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134" y="3899085"/>
            <a:ext cx="226695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1064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dirty="0"/>
              <a:t>Thanks for listening</a:t>
            </a:r>
          </a:p>
        </p:txBody>
      </p:sp>
      <p:sp>
        <p:nvSpPr>
          <p:cNvPr id="3" name="Text Placeholder 2">
            <a:extLst>
              <a:ext uri="{FF2B5EF4-FFF2-40B4-BE49-F238E27FC236}">
                <a16:creationId xmlns:a16="http://schemas.microsoft.com/office/drawing/2014/main" id="{CA027A3C-2DD9-4E8A-9664-9ECD33F75402}"/>
              </a:ext>
            </a:extLst>
          </p:cNvPr>
          <p:cNvSpPr>
            <a:spLocks noGrp="1"/>
          </p:cNvSpPr>
          <p:nvPr>
            <p:ph type="body" sz="quarter" idx="10"/>
          </p:nvPr>
        </p:nvSpPr>
        <p:spPr>
          <a:xfrm>
            <a:off x="1019177" y="1738741"/>
            <a:ext cx="5076824" cy="430887"/>
          </a:xfrm>
        </p:spPr>
        <p:txBody>
          <a:bodyPr/>
          <a:lstStyle/>
          <a:p>
            <a:pPr algn="ctr"/>
            <a:r>
              <a:rPr lang="en-GB" dirty="0"/>
              <a:t>LinkedIn</a:t>
            </a:r>
          </a:p>
        </p:txBody>
      </p:sp>
      <p:sp>
        <p:nvSpPr>
          <p:cNvPr id="7" name="Text Placeholder 2">
            <a:extLst>
              <a:ext uri="{FF2B5EF4-FFF2-40B4-BE49-F238E27FC236}">
                <a16:creationId xmlns:a16="http://schemas.microsoft.com/office/drawing/2014/main" id="{9C4FC415-157D-44F3-9DC5-81706888D9C9}"/>
              </a:ext>
            </a:extLst>
          </p:cNvPr>
          <p:cNvSpPr txBox="1">
            <a:spLocks/>
          </p:cNvSpPr>
          <p:nvPr/>
        </p:nvSpPr>
        <p:spPr>
          <a:xfrm>
            <a:off x="6096000" y="1738741"/>
            <a:ext cx="5076824" cy="35332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dirty="0"/>
              <a:t>GitHub Repo</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pic>
        <p:nvPicPr>
          <p:cNvPr id="5" name="Picture 4">
            <a:extLst>
              <a:ext uri="{FF2B5EF4-FFF2-40B4-BE49-F238E27FC236}">
                <a16:creationId xmlns:a16="http://schemas.microsoft.com/office/drawing/2014/main" id="{5C10D0EE-0641-4067-B3D7-07649FB452AB}"/>
              </a:ext>
            </a:extLst>
          </p:cNvPr>
          <p:cNvPicPr>
            <a:picLocks noChangeAspect="1"/>
          </p:cNvPicPr>
          <p:nvPr/>
        </p:nvPicPr>
        <p:blipFill rotWithShape="1">
          <a:blip r:embed="rId3"/>
          <a:srcRect t="25503"/>
          <a:stretch/>
        </p:blipFill>
        <p:spPr>
          <a:xfrm>
            <a:off x="1755243" y="2357437"/>
            <a:ext cx="3594669" cy="3095005"/>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2981637"/>
            <a:ext cx="4160520" cy="861774"/>
          </a:xfrm>
        </p:spPr>
        <p:txBody>
          <a:bodyPr wrap="square" anchor="t">
            <a:normAutofit/>
          </a:bodyPr>
          <a:lstStyle/>
          <a:p>
            <a:r>
              <a:rPr lang="en-US" dirty="0"/>
              <a:t>Technology is overwhelming</a:t>
            </a:r>
          </a:p>
        </p:txBody>
      </p:sp>
      <p:pic>
        <p:nvPicPr>
          <p:cNvPr id="7" name="Picture 4" descr="Industry 4.0 and Mobile Robots - Connecting Islands of Automation">
            <a:extLst>
              <a:ext uri="{FF2B5EF4-FFF2-40B4-BE49-F238E27FC236}">
                <a16:creationId xmlns:a16="http://schemas.microsoft.com/office/drawing/2014/main" id="{47A8E5DB-FEE0-456F-B6FC-2A57457E9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473" y="440724"/>
            <a:ext cx="798808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78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39633" y="428007"/>
            <a:ext cx="5586141" cy="861774"/>
          </a:xfrm>
        </p:spPr>
        <p:txBody>
          <a:bodyPr wrap="square" anchor="t">
            <a:normAutofit/>
          </a:bodyPr>
          <a:lstStyle/>
          <a:p>
            <a:r>
              <a:rPr lang="en-US" dirty="0"/>
              <a:t>Job roles are overwhelming</a:t>
            </a:r>
          </a:p>
        </p:txBody>
      </p:sp>
      <p:pic>
        <p:nvPicPr>
          <p:cNvPr id="5122" name="Picture 2" descr="Top 10 Computer Science Careers in 2022 - Columbia Engineering Boot Camps">
            <a:extLst>
              <a:ext uri="{FF2B5EF4-FFF2-40B4-BE49-F238E27FC236}">
                <a16:creationId xmlns:a16="http://schemas.microsoft.com/office/drawing/2014/main" id="{9AD03CFA-C55D-4992-9F89-FE495C9FE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845" y="1096899"/>
            <a:ext cx="8338309" cy="510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25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438911" y="598450"/>
            <a:ext cx="4991410" cy="861774"/>
          </a:xfrm>
        </p:spPr>
        <p:txBody>
          <a:bodyPr wrap="square" anchor="t">
            <a:normAutofit/>
          </a:bodyPr>
          <a:lstStyle/>
          <a:p>
            <a:r>
              <a:rPr lang="en-US" dirty="0"/>
              <a:t>Tech stacks are overwhelming</a:t>
            </a:r>
          </a:p>
        </p:txBody>
      </p:sp>
      <p:pic>
        <p:nvPicPr>
          <p:cNvPr id="3074" name="Picture 2" descr="Conroy Whitney - Lean Startup // Picking a Modern Tech Stack &amp; Lean Startup  // Customer Discovery Interviews Expert — Clarity">
            <a:extLst>
              <a:ext uri="{FF2B5EF4-FFF2-40B4-BE49-F238E27FC236}">
                <a16:creationId xmlns:a16="http://schemas.microsoft.com/office/drawing/2014/main" id="{BE0DE2F7-4675-4AF7-ABEA-456AA81FCD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95178" y="1460224"/>
            <a:ext cx="8001644" cy="464095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53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438911" y="598450"/>
            <a:ext cx="4991410" cy="861774"/>
          </a:xfrm>
        </p:spPr>
        <p:txBody>
          <a:bodyPr wrap="square" anchor="t">
            <a:normAutofit/>
          </a:bodyPr>
          <a:lstStyle/>
          <a:p>
            <a:pPr algn="ctr"/>
            <a:r>
              <a:rPr lang="en-US"/>
              <a:t>How do I get hired?</a:t>
            </a:r>
            <a:endParaRPr lang="en-US" dirty="0"/>
          </a:p>
        </p:txBody>
      </p:sp>
      <p:pic>
        <p:nvPicPr>
          <p:cNvPr id="6146" name="Picture 2" descr="10 Best Memes About Engineering | NewEngineer">
            <a:extLst>
              <a:ext uri="{FF2B5EF4-FFF2-40B4-BE49-F238E27FC236}">
                <a16:creationId xmlns:a16="http://schemas.microsoft.com/office/drawing/2014/main" id="{94E42D16-B254-433B-8448-73FA06CAC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99" y="1460224"/>
            <a:ext cx="7391401" cy="490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42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3241" y="958067"/>
            <a:ext cx="6805518" cy="1286698"/>
          </a:xfrm>
        </p:spPr>
        <p:txBody>
          <a:bodyPr/>
          <a:lstStyle/>
          <a:p>
            <a:r>
              <a:rPr lang="en-US" dirty="0"/>
              <a:t>The (unofficial) Microsoft Student Starter Pack</a:t>
            </a:r>
          </a:p>
        </p:txBody>
      </p:sp>
      <p:pic>
        <p:nvPicPr>
          <p:cNvPr id="3" name="Picture 2" descr="A blue logo with white arrows&#10;&#10;Description automatically generated with low confidence">
            <a:extLst>
              <a:ext uri="{FF2B5EF4-FFF2-40B4-BE49-F238E27FC236}">
                <a16:creationId xmlns:a16="http://schemas.microsoft.com/office/drawing/2014/main" id="{E5E0EA5F-0411-4AB8-8571-91397FB71A7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613902" y="4288756"/>
            <a:ext cx="1482098" cy="1482098"/>
          </a:xfrm>
          <a:prstGeom prst="rect">
            <a:avLst/>
          </a:prstGeom>
        </p:spPr>
      </p:pic>
      <p:pic>
        <p:nvPicPr>
          <p:cNvPr id="7172" name="Picture 4" descr="Microsoft Learn Student Ambassadors BUP - Posts | Facebook">
            <a:extLst>
              <a:ext uri="{FF2B5EF4-FFF2-40B4-BE49-F238E27FC236}">
                <a16:creationId xmlns:a16="http://schemas.microsoft.com/office/drawing/2014/main" id="{1C21E883-949D-4C91-BF65-2B725060DD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6543" y="3809097"/>
            <a:ext cx="2441415" cy="24414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itHub Logos and Usage · GitHub">
            <a:extLst>
              <a:ext uri="{FF2B5EF4-FFF2-40B4-BE49-F238E27FC236}">
                <a16:creationId xmlns:a16="http://schemas.microsoft.com/office/drawing/2014/main" id="{4FD0A30C-2B30-4F5B-997A-DCE1BCD70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8166" y="2344612"/>
            <a:ext cx="1722863" cy="17228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icrosoft Learn by Kurtis Beavers on Dribbble">
            <a:extLst>
              <a:ext uri="{FF2B5EF4-FFF2-40B4-BE49-F238E27FC236}">
                <a16:creationId xmlns:a16="http://schemas.microsoft.com/office/drawing/2014/main" id="{1A0BE7F4-BE78-4046-BACE-7E947273D5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749"/>
          <a:stretch/>
        </p:blipFill>
        <p:spPr bwMode="auto">
          <a:xfrm>
            <a:off x="2351092" y="2000012"/>
            <a:ext cx="3423425" cy="21888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Linkedin - Free social media icons">
            <a:extLst>
              <a:ext uri="{FF2B5EF4-FFF2-40B4-BE49-F238E27FC236}">
                <a16:creationId xmlns:a16="http://schemas.microsoft.com/office/drawing/2014/main" id="{501AECD0-6BEA-4CC1-91E9-E0A21903F7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4884" y="4415883"/>
            <a:ext cx="1121410" cy="112141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Partners - GitHub Education">
            <a:extLst>
              <a:ext uri="{FF2B5EF4-FFF2-40B4-BE49-F238E27FC236}">
                <a16:creationId xmlns:a16="http://schemas.microsoft.com/office/drawing/2014/main" id="{CA57A5CF-B7FA-4630-A7ED-F917FB328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9527" y="2362376"/>
            <a:ext cx="1464420" cy="168733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GitHub Campus Experts · GitHub">
            <a:extLst>
              <a:ext uri="{FF2B5EF4-FFF2-40B4-BE49-F238E27FC236}">
                <a16:creationId xmlns:a16="http://schemas.microsoft.com/office/drawing/2014/main" id="{870EDBA3-E6F9-44B0-9909-27DBDF8C65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9361" y="4290041"/>
            <a:ext cx="1629171" cy="162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73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Learn</a:t>
            </a:r>
          </a:p>
        </p:txBody>
      </p:sp>
    </p:spTree>
    <p:extLst>
      <p:ext uri="{BB962C8B-B14F-4D97-AF65-F5344CB8AC3E}">
        <p14:creationId xmlns:p14="http://schemas.microsoft.com/office/powerpoint/2010/main" val="1371269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for Students</a:t>
            </a:r>
          </a:p>
        </p:txBody>
      </p:sp>
    </p:spTree>
    <p:extLst>
      <p:ext uri="{BB962C8B-B14F-4D97-AF65-F5344CB8AC3E}">
        <p14:creationId xmlns:p14="http://schemas.microsoft.com/office/powerpoint/2010/main" val="752381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elements/1.1/"/>
    <ds:schemaRef ds:uri="976fdccd-ca8b-4477-a16f-3129ac8e5ee5"/>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dcmitype/"/>
    <ds:schemaRef ds:uri="http://schemas.microsoft.com/office/2006/metadata/properties"/>
    <ds:schemaRef ds:uri="6d3b3f7c-4b71-40c9-8fff-4f7fb96ddea0"/>
  </ds:schemaRefs>
</ds:datastoreItem>
</file>

<file path=customXml/itemProps2.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4623</TotalTime>
  <Words>2254</Words>
  <Application>Microsoft Office PowerPoint</Application>
  <PresentationFormat>Widescreen</PresentationFormat>
  <Paragraphs>139</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Consolas</vt:lpstr>
      <vt:lpstr>Segoe UI</vt:lpstr>
      <vt:lpstr>Segoe UI Light</vt:lpstr>
      <vt:lpstr>Segoe UI Semibold</vt:lpstr>
      <vt:lpstr>Segoe UI Semilight</vt:lpstr>
      <vt:lpstr>Wingdings</vt:lpstr>
      <vt:lpstr>WHITE TEMPLATE</vt:lpstr>
      <vt:lpstr>SOFT BLACK TEMPLATE</vt:lpstr>
      <vt:lpstr>Microsoft Student Starter Pack</vt:lpstr>
      <vt:lpstr>Kenji.Info</vt:lpstr>
      <vt:lpstr>Technology is overwhelming</vt:lpstr>
      <vt:lpstr>Job roles are overwhelming</vt:lpstr>
      <vt:lpstr>Tech stacks are overwhelming</vt:lpstr>
      <vt:lpstr>How do I get hired?</vt:lpstr>
      <vt:lpstr>The (unofficial) Microsoft Student Starter Pack</vt:lpstr>
      <vt:lpstr>Microsoft Learn</vt:lpstr>
      <vt:lpstr>Azure for Students</vt:lpstr>
      <vt:lpstr>Microsoft Exams</vt:lpstr>
      <vt:lpstr>GitHub</vt:lpstr>
      <vt:lpstr>GitHub Student Developer Pack</vt:lpstr>
      <vt:lpstr>Visual Studio Code</vt:lpstr>
      <vt:lpstr>Visual Studio</vt:lpstr>
      <vt:lpstr>Microsoft Learn Student Ambassadors</vt:lpstr>
      <vt:lpstr>GitHub Campus Experts</vt:lpstr>
      <vt:lpstr>Imagine Cup</vt:lpstr>
      <vt:lpstr>Linkedin</vt:lpstr>
      <vt:lpstr>Linkedin Learning</vt:lpstr>
      <vt:lpstr>Takeaway</vt:lpstr>
      <vt:lpstr>It works – One year ago</vt:lpstr>
      <vt:lpstr>It works – Now</vt:lpstr>
      <vt:lpstr>Thanks for listening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Kenji Phang</cp:lastModifiedBy>
  <cp:revision>62</cp:revision>
  <dcterms:created xsi:type="dcterms:W3CDTF">2019-03-28T18:40:02Z</dcterms:created>
  <dcterms:modified xsi:type="dcterms:W3CDTF">2022-07-10T20:12:46Z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